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14" y="9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‹N°›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‹N°›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2022/1/16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‹N°›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‹N°›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455" y="2219325"/>
            <a:ext cx="6504305" cy="1082675"/>
          </a:xfrm>
        </p:spPr>
        <p:txBody>
          <a:bodyPr/>
          <a:lstStyle/>
          <a:p>
            <a:r>
              <a:rPr lang="fr-FR" altLang="en-US" dirty="0"/>
              <a:t> Logiciel SPSS :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9965" y="4817110"/>
            <a:ext cx="3430270" cy="1752600"/>
          </a:xfrm>
        </p:spPr>
        <p:txBody>
          <a:bodyPr/>
          <a:lstStyle/>
          <a:p>
            <a:pPr algn="l"/>
            <a:r>
              <a:rPr lang="fr-FR" altLang="en-US" sz="2000" b="1" dirty="0"/>
              <a:t>Réalisé par :</a:t>
            </a:r>
          </a:p>
          <a:p>
            <a:pPr algn="l"/>
            <a:r>
              <a:rPr lang="fr-FR" altLang="en-US" sz="2000" b="1" dirty="0"/>
              <a:t>ZAHIR Ayman</a:t>
            </a:r>
          </a:p>
          <a:p>
            <a:pPr algn="l"/>
            <a:r>
              <a:rPr lang="fr-FR" altLang="en-US" sz="2000" b="1" dirty="0"/>
              <a:t>ANSARI Ali</a:t>
            </a:r>
            <a:endParaRPr lang="fr-FR" altLang="en-US" sz="2000" dirty="0"/>
          </a:p>
          <a:p>
            <a:endParaRPr lang="fr-FR" alt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40" y="368935"/>
            <a:ext cx="5381625" cy="185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quatrième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55" y="1108075"/>
            <a:ext cx="10972800" cy="3625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09470" y="5067935"/>
            <a:ext cx="6887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Remarquant l’ajout de deux colonnes qui sont les coordonnées du diagramme de composantes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Etude la réalisation des résultats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90" y="836930"/>
            <a:ext cx="9023350" cy="2950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3787140"/>
            <a:ext cx="2324100" cy="2950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3787140"/>
            <a:ext cx="3743325" cy="12096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705975" y="1957070"/>
            <a:ext cx="2092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1-il faut que la majorité des </a:t>
            </a:r>
            <a:r>
              <a:rPr lang="fr-FR" altLang="en-US" dirty="0" err="1"/>
              <a:t>resultat</a:t>
            </a:r>
            <a:r>
              <a:rPr lang="fr-FR" altLang="en-US" dirty="0"/>
              <a:t> &gt;0,5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75615" y="5559425"/>
            <a:ext cx="4159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2-il faut qui l’indice KIMO &gt;=0,5 </a:t>
            </a:r>
          </a:p>
          <a:p>
            <a:r>
              <a:rPr lang="fr-FR" altLang="en-US" dirty="0"/>
              <a:t>et la signification &lt;5%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608695" y="4801235"/>
            <a:ext cx="2973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>
                <a:sym typeface="+mn-ea"/>
              </a:rPr>
              <a:t>3-il faut que la majorité des </a:t>
            </a:r>
            <a:r>
              <a:rPr lang="fr-FR" altLang="en-US" dirty="0" err="1">
                <a:sym typeface="+mn-ea"/>
              </a:rPr>
              <a:t>resultat</a:t>
            </a:r>
            <a:r>
              <a:rPr lang="fr-FR" altLang="en-US" dirty="0">
                <a:sym typeface="+mn-ea"/>
              </a:rPr>
              <a:t> &gt;=0,5 </a:t>
            </a:r>
            <a:endParaRPr lang="fr-FR" alt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1109980"/>
          </a:xfrm>
        </p:spPr>
        <p:txBody>
          <a:bodyPr/>
          <a:lstStyle/>
          <a:p>
            <a:r>
              <a:rPr lang="fr-FR" altLang="en-US" dirty="0"/>
              <a:t>les résultats de variance totale expliquée et matrice des composantes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6920" y="2603500"/>
            <a:ext cx="2038350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50770"/>
            <a:ext cx="6019800" cy="349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Diagramme de composantes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" y="1057275"/>
            <a:ext cx="6210300" cy="4743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0" y="2967990"/>
            <a:ext cx="3897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Le Diagramme est organisé selon les valeurs listées dans les colonnes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8500" y="5991225"/>
            <a:ext cx="5305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>
                <a:solidFill>
                  <a:srgbClr val="00B0F0"/>
                </a:solidFill>
              </a:rPr>
              <a:t>figure-1:</a:t>
            </a:r>
            <a:r>
              <a:rPr lang="fr-FR" altLang="en-US">
                <a:solidFill>
                  <a:srgbClr val="00B0F0"/>
                </a:solidFill>
                <a:sym typeface="+mn-ea"/>
              </a:rPr>
              <a:t>Diagramme de composantes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07310"/>
            <a:ext cx="10972800" cy="1113155"/>
          </a:xfrm>
        </p:spPr>
        <p:txBody>
          <a:bodyPr/>
          <a:lstStyle/>
          <a:p>
            <a:pPr algn="ctr"/>
            <a:r>
              <a:rPr lang="fr-FR" altLang="en-US" dirty="0"/>
              <a:t>projetant entreprises pour compléter l'interprétation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Première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55" y="889000"/>
            <a:ext cx="102489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15290" y="6085840"/>
            <a:ext cx="10248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>
                <a:sym typeface="+mn-ea"/>
              </a:rPr>
              <a:t>passant vers “Graphes”=&gt; “Boites de disque ancienne version”=&gt; “Dispersion/Points”</a:t>
            </a:r>
            <a:endParaRPr lang="fr-FR" altLang="en-US" dirty="0"/>
          </a:p>
          <a:p>
            <a:endParaRPr lang="fr-F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deuxième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0" y="980440"/>
            <a:ext cx="451231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" y="3159125"/>
            <a:ext cx="6525260" cy="35299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423535" y="1401445"/>
            <a:ext cx="465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choix de type de diagramme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503795" y="4185920"/>
            <a:ext cx="4413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altLang="en-US" dirty="0"/>
              <a:t>choix des facteurs en fonction des entreprises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altLang="en-US" dirty="0">
                <a:sym typeface="+mn-ea"/>
              </a:rPr>
              <a:t>Cliquant sur “Options” et cochant “Afficher le diagramme avec les étiquettes d’observation”</a:t>
            </a:r>
            <a:endParaRPr lang="fr-F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            Diagramme des entreprises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915" y="773430"/>
            <a:ext cx="8453120" cy="56965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616960" y="6468110"/>
            <a:ext cx="5113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>
                <a:solidFill>
                  <a:srgbClr val="00B0F0"/>
                </a:solidFill>
              </a:rPr>
              <a:t>figure-2:</a:t>
            </a:r>
            <a:r>
              <a:rPr lang="fr-FR" altLang="en-US">
                <a:solidFill>
                  <a:srgbClr val="00B0F0"/>
                </a:solidFill>
                <a:sym typeface="+mn-ea"/>
              </a:rPr>
              <a:t>Diagramme des entreprises </a:t>
            </a:r>
            <a:endParaRPr lang="fr-FR" altLang="en-US">
              <a:solidFill>
                <a:srgbClr val="00B0F0"/>
              </a:solidFill>
            </a:endParaRPr>
          </a:p>
          <a:p>
            <a:endParaRPr lang="fr-FR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Comparaison des deux diagrammes obtenu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856865"/>
            <a:ext cx="10972800" cy="1143635"/>
          </a:xfrm>
        </p:spPr>
        <p:txBody>
          <a:bodyPr/>
          <a:lstStyle/>
          <a:p>
            <a:pPr marL="0" indent="0">
              <a:buNone/>
            </a:pPr>
            <a:r>
              <a:rPr lang="fr-FR" altLang="en-US" dirty="0"/>
              <a:t>-On compare entre la figure-1 et figure-2 pour remarquer la phase florissante de chaque entreprise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2BAB3D-95B3-49A1-A1D0-FE52EF94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Logiciel SPSS :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3100705"/>
            <a:ext cx="10972800" cy="1355090"/>
          </a:xfrm>
        </p:spPr>
        <p:txBody>
          <a:bodyPr/>
          <a:lstStyle/>
          <a:p>
            <a:r>
              <a:rPr lang="fr-FR" altLang="en-US" dirty="0"/>
              <a:t>Appliquant un exemple d’analyse en composantes principales sur le logiciel SPSS(ACP)</a:t>
            </a:r>
          </a:p>
          <a:p>
            <a:pPr marL="0" indent="0">
              <a:buNone/>
            </a:pPr>
            <a:endParaRPr lang="fr-FR" altLang="en-US" dirty="0"/>
          </a:p>
          <a:p>
            <a:pPr marL="0" indent="0">
              <a:buNone/>
            </a:pPr>
            <a:endParaRPr lang="fr-F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77570"/>
            <a:ext cx="10972800" cy="5706110"/>
          </a:xfrm>
        </p:spPr>
        <p:txBody>
          <a:bodyPr/>
          <a:lstStyle/>
          <a:p>
            <a:r>
              <a:rPr lang="fr-FR" altLang="en-US" dirty="0"/>
              <a:t>choix d’un base de données</a:t>
            </a:r>
          </a:p>
          <a:p>
            <a:r>
              <a:rPr lang="fr-FR" altLang="en-US" dirty="0">
                <a:sym typeface="+mn-ea"/>
              </a:rPr>
              <a:t>Les étapes pour Appliquer le “ACP”</a:t>
            </a:r>
          </a:p>
          <a:p>
            <a:r>
              <a:rPr lang="fr-FR" altLang="en-US" dirty="0">
                <a:sym typeface="+mn-ea"/>
              </a:rPr>
              <a:t>Etude la réalisation des résultats</a:t>
            </a:r>
          </a:p>
          <a:p>
            <a:r>
              <a:rPr lang="fr-FR" altLang="en-US" dirty="0">
                <a:sym typeface="+mn-ea"/>
              </a:rPr>
              <a:t>les résultats de variance totale expliqué et matrice des composantes</a:t>
            </a:r>
          </a:p>
          <a:p>
            <a:r>
              <a:rPr lang="fr-FR" altLang="en-US" dirty="0">
                <a:sym typeface="+mn-ea"/>
              </a:rPr>
              <a:t>Diagramme de composantes</a:t>
            </a:r>
          </a:p>
          <a:p>
            <a:r>
              <a:rPr lang="fr-FR" altLang="en-US" dirty="0">
                <a:sym typeface="+mn-ea"/>
              </a:rPr>
              <a:t>projection des entreprises pour compléter l'interprétation</a:t>
            </a:r>
          </a:p>
          <a:p>
            <a:r>
              <a:rPr lang="fr-FR" altLang="en-US" dirty="0">
                <a:sym typeface="+mn-ea"/>
              </a:rPr>
              <a:t>Diagramme des entreprises</a:t>
            </a:r>
          </a:p>
          <a:p>
            <a:r>
              <a:rPr lang="fr-FR" altLang="en-US" dirty="0">
                <a:sym typeface="+mn-ea"/>
              </a:rPr>
              <a:t>Comparaison des deux diagrammes obtenu</a:t>
            </a:r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  <a:p>
            <a:endParaRPr lang="fr-F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10972800" cy="967740"/>
          </a:xfrm>
        </p:spPr>
        <p:txBody>
          <a:bodyPr/>
          <a:lstStyle/>
          <a:p>
            <a:r>
              <a:rPr lang="fr-FR" altLang="en-US" sz="2400"/>
              <a:t>Choix d’une base de données : La valeur des actions des grandes marques dans le monde depuis 2010 par MiIllion Dollar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062990"/>
            <a:ext cx="12208510" cy="581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37535"/>
            <a:ext cx="10972800" cy="582613"/>
          </a:xfrm>
        </p:spPr>
        <p:txBody>
          <a:bodyPr/>
          <a:lstStyle/>
          <a:p>
            <a:pPr algn="ctr"/>
            <a:r>
              <a:rPr lang="fr-FR" altLang="en-US"/>
              <a:t>Les étapes pour Appliquer le “ACP”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 première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880" y="773430"/>
            <a:ext cx="10555605" cy="38347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58800" y="4881245"/>
            <a:ext cx="956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passant vers “Analyse”=&gt; “Réduction des dimensions”=&gt; “Analyse factorielle”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Deuxième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" y="1669415"/>
            <a:ext cx="4552950" cy="2981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85" y="1669415"/>
            <a:ext cx="4552950" cy="2981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115560" y="2619375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=&gt;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45185" y="5669915"/>
            <a:ext cx="450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altLang="en-US" dirty="0"/>
              <a:t>choisissant les colonnes à analyser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Troisième étape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855" y="1025525"/>
            <a:ext cx="5271770" cy="2808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3943985"/>
            <a:ext cx="5271135" cy="26981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3460" y="1840230"/>
            <a:ext cx="4916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/>
              <a:t>Cliquant sur “descriptives” et cochant “Coefficient” et “Indice KIMO”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093460" y="4567555"/>
            <a:ext cx="5396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dirty="0">
                <a:sym typeface="+mn-ea"/>
              </a:rPr>
              <a:t>Cliquant sur “Extraction” et cochant “Nombre de facteurs” par exemples : 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80" y="240030"/>
            <a:ext cx="6163945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" y="3485515"/>
            <a:ext cx="6163945" cy="29718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89395" y="1561465"/>
            <a:ext cx="5029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altLang="en-US">
                <a:sym typeface="+mn-ea"/>
              </a:rPr>
              <a:t>Cliquant sur “Rotation” et cochant “Carte factorielle”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724015" y="4711065"/>
            <a:ext cx="47593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altLang="en-US">
                <a:sym typeface="+mn-ea"/>
              </a:rPr>
              <a:t>Cliquant sur “Facteurs” et cochant “Enregistrer dans des variables” et “Afficher la matrice des coefficients factoriels”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360</Words>
  <Application>Microsoft Office PowerPoint</Application>
  <PresentationFormat>Grand écran</PresentationFormat>
  <Paragraphs>54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宋体</vt:lpstr>
      <vt:lpstr>Arial</vt:lpstr>
      <vt:lpstr>Calibri</vt:lpstr>
      <vt:lpstr>Gear Drives</vt:lpstr>
      <vt:lpstr> Logiciel SPSS : Application</vt:lpstr>
      <vt:lpstr>Logiciel SPSS : Application</vt:lpstr>
      <vt:lpstr>PLAN</vt:lpstr>
      <vt:lpstr>Choix d’une base de données : La valeur des actions des grandes marques dans le monde depuis 2010 par MiIllion Dollar </vt:lpstr>
      <vt:lpstr>Les étapes pour Appliquer le “ACP”</vt:lpstr>
      <vt:lpstr> première étape</vt:lpstr>
      <vt:lpstr>Deuxième étape</vt:lpstr>
      <vt:lpstr>Troisième étape</vt:lpstr>
      <vt:lpstr>Présentation PowerPoint</vt:lpstr>
      <vt:lpstr>quatrième étape</vt:lpstr>
      <vt:lpstr>Etude la réalisation des résultats</vt:lpstr>
      <vt:lpstr>les résultats de variance totale expliquée et matrice des composantes</vt:lpstr>
      <vt:lpstr>Diagramme de composantes</vt:lpstr>
      <vt:lpstr>projetant entreprises pour compléter l'interprétation</vt:lpstr>
      <vt:lpstr>Première étape</vt:lpstr>
      <vt:lpstr>deuxième étape</vt:lpstr>
      <vt:lpstr>            Diagramme des entreprises </vt:lpstr>
      <vt:lpstr>Comparaison des deux diagrammes obtenu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Logiciel SPSS : Application</dc:title>
  <dc:creator>ayman</dc:creator>
  <cp:lastModifiedBy>ali ansari</cp:lastModifiedBy>
  <cp:revision>11</cp:revision>
  <dcterms:created xsi:type="dcterms:W3CDTF">2022-01-15T21:26:02Z</dcterms:created>
  <dcterms:modified xsi:type="dcterms:W3CDTF">2022-01-16T20:58:49Z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